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4"/>
  </p:notesMasterIdLst>
  <p:sldIdLst>
    <p:sldId id="256" r:id="rId2"/>
    <p:sldId id="277" r:id="rId3"/>
    <p:sldId id="296" r:id="rId4"/>
    <p:sldId id="278" r:id="rId5"/>
    <p:sldId id="280" r:id="rId6"/>
    <p:sldId id="279" r:id="rId7"/>
    <p:sldId id="281" r:id="rId8"/>
    <p:sldId id="303" r:id="rId9"/>
    <p:sldId id="283" r:id="rId10"/>
    <p:sldId id="304" r:id="rId11"/>
    <p:sldId id="305" r:id="rId12"/>
    <p:sldId id="306" r:id="rId13"/>
    <p:sldId id="288" r:id="rId14"/>
    <p:sldId id="312" r:id="rId15"/>
    <p:sldId id="294" r:id="rId16"/>
    <p:sldId id="289" r:id="rId17"/>
    <p:sldId id="290" r:id="rId18"/>
    <p:sldId id="264" r:id="rId19"/>
    <p:sldId id="265" r:id="rId20"/>
    <p:sldId id="314" r:id="rId21"/>
    <p:sldId id="301" r:id="rId22"/>
    <p:sldId id="315" r:id="rId23"/>
    <p:sldId id="302" r:id="rId24"/>
    <p:sldId id="266" r:id="rId25"/>
    <p:sldId id="267" r:id="rId26"/>
    <p:sldId id="275" r:id="rId27"/>
    <p:sldId id="316" r:id="rId28"/>
    <p:sldId id="276" r:id="rId29"/>
    <p:sldId id="271" r:id="rId30"/>
    <p:sldId id="272" r:id="rId31"/>
    <p:sldId id="317" r:id="rId32"/>
    <p:sldId id="273" r:id="rId33"/>
    <p:sldId id="297" r:id="rId34"/>
    <p:sldId id="298" r:id="rId35"/>
    <p:sldId id="299" r:id="rId36"/>
    <p:sldId id="300" r:id="rId37"/>
    <p:sldId id="307" r:id="rId38"/>
    <p:sldId id="308" r:id="rId39"/>
    <p:sldId id="309" r:id="rId40"/>
    <p:sldId id="310" r:id="rId41"/>
    <p:sldId id="311" r:id="rId42"/>
    <p:sldId id="313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ernan" initials="K" lastIdx="0" clrIdx="0">
    <p:extLst>
      <p:ext uri="{19B8F6BF-5375-455C-9EA6-DF929625EA0E}">
        <p15:presenceInfo xmlns:p15="http://schemas.microsoft.com/office/powerpoint/2012/main" userId="Kiern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66BB8-1C88-4CBE-9152-0E2EB11B53B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3CFC5-C969-489A-AA51-EDB2E2C06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9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4CE8-E018-4EF5-B478-0CD125062503}" type="datetime1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4A5BAE7-DA30-4C3E-BB81-EEB8FA34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0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89E3-6212-4B0A-9957-620C19EE5B9E}" type="datetime1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4A5BAE7-DA30-4C3E-BB81-EEB8FA34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4714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89E3-6212-4B0A-9957-620C19EE5B9E}" type="datetime1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4A5BAE7-DA30-4C3E-BB81-EEB8FA34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8341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89E3-6212-4B0A-9957-620C19EE5B9E}" type="datetime1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4A5BAE7-DA30-4C3E-BB81-EEB8FA34577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730898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89E3-6212-4B0A-9957-620C19EE5B9E}" type="datetime1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4A5BAE7-DA30-4C3E-BB81-EEB8FA34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4370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89E3-6212-4B0A-9957-620C19EE5B9E}" type="datetime1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5363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89E3-6212-4B0A-9957-620C19EE5B9E}" type="datetime1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7847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5225-6994-416A-8221-9315EDA82885}" type="datetime1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75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7F5BA2C-CDAF-424C-96CD-0A9C6CAC209C}" type="datetime1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4A5BAE7-DA30-4C3E-BB81-EEB8FA34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3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072F-9C55-4F6D-A866-A5715155603D}" type="datetime1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2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356A-37F9-4A00-A431-B633B14F3E9E}" type="datetime1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4A5BAE7-DA30-4C3E-BB81-EEB8FA34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0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449F-04A6-451B-918B-51AF1FD02E96}" type="datetime1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2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605B-18E5-4690-8901-59DA66F3D9B1}" type="datetime1">
              <a:rPr lang="en-US" smtClean="0"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02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65B8-0769-4F11-8385-D6737252FAC6}" type="datetime1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5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1486-3608-4174-BC3A-1EBD3DFABCC5}" type="datetime1">
              <a:rPr lang="en-US" smtClean="0"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6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4453-42E2-483C-AA00-57455EEB9F58}" type="datetime1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7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C41D-166E-4DB2-A3AF-66814FE79EC3}" type="datetime1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1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B89E3-6212-4B0A-9957-620C19EE5B9E}" type="datetime1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5BAE7-DA30-4C3E-BB81-EEB8FA34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36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and Applying the UAS Pilots Code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Kristy Kiernan, Ph.D.</a:t>
            </a:r>
          </a:p>
          <a:p>
            <a:r>
              <a:rPr lang="en-US" dirty="0" smtClean="0"/>
              <a:t>USI </a:t>
            </a:r>
            <a:r>
              <a:rPr lang="en-US" dirty="0" smtClean="0"/>
              <a:t>Safety Stand </a:t>
            </a:r>
            <a:r>
              <a:rPr lang="en-US" dirty="0"/>
              <a:t>D</a:t>
            </a:r>
            <a:r>
              <a:rPr lang="en-US" dirty="0" smtClean="0"/>
              <a:t>own</a:t>
            </a:r>
          </a:p>
          <a:p>
            <a:r>
              <a:rPr lang="en-US" dirty="0" smtClean="0"/>
              <a:t>May 1, 2018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2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of conduct for interactive conference sessions: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</a:p>
          <a:p>
            <a:r>
              <a:rPr lang="en-US" dirty="0" smtClean="0"/>
              <a:t>Vet with subject matter experts</a:t>
            </a:r>
          </a:p>
          <a:p>
            <a:r>
              <a:rPr lang="en-US" dirty="0" smtClean="0"/>
              <a:t>Publicize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03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of conduct for interactive conference sessions: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</a:p>
          <a:p>
            <a:r>
              <a:rPr lang="en-US" dirty="0" smtClean="0"/>
              <a:t>Vet with subject matter experts</a:t>
            </a:r>
          </a:p>
          <a:p>
            <a:r>
              <a:rPr lang="en-US" dirty="0" smtClean="0"/>
              <a:t>Publicize </a:t>
            </a:r>
          </a:p>
          <a:p>
            <a:r>
              <a:rPr lang="en-US" dirty="0" smtClean="0"/>
              <a:t>Implement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15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success looks like…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19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 </a:t>
            </a:r>
            <a:r>
              <a:rPr lang="en-US" dirty="0"/>
              <a:t>and process </a:t>
            </a:r>
            <a:r>
              <a:rPr lang="en-US" dirty="0" smtClean="0"/>
              <a:t>for </a:t>
            </a:r>
            <a:r>
              <a:rPr lang="en-US" dirty="0"/>
              <a:t>the UAS Pilots </a:t>
            </a:r>
            <a:r>
              <a:rPr lang="en-US" dirty="0" smtClean="0"/>
              <a:t>Code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What </a:t>
            </a:r>
            <a:r>
              <a:rPr lang="en-US" dirty="0"/>
              <a:t>are the ethical responsibilities of a UAS pilot?</a:t>
            </a:r>
          </a:p>
          <a:p>
            <a:pPr lvl="0"/>
            <a:r>
              <a:rPr lang="en-US" dirty="0"/>
              <a:t>What are practices that reflect those responsibilities?</a:t>
            </a:r>
          </a:p>
          <a:p>
            <a:pPr lvl="0"/>
            <a:r>
              <a:rPr lang="en-US" dirty="0"/>
              <a:t>What do experts in the field think?</a:t>
            </a:r>
          </a:p>
          <a:p>
            <a:pPr lvl="0"/>
            <a:r>
              <a:rPr lang="en-US" dirty="0"/>
              <a:t>Now we want to get this information out to the field, where you can take it and shape it to fit your organization.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38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Aviators Code Initiative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8230" y="2058016"/>
            <a:ext cx="7515296" cy="46836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16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982" y="3398068"/>
            <a:ext cx="5632078" cy="34288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Permanent editorial board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82" y="5774742"/>
            <a:ext cx="5632078" cy="1052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82" y="2284188"/>
            <a:ext cx="5632078" cy="3410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0982" y="2284188"/>
            <a:ext cx="5632078" cy="10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54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7348C-D4AD-D74B-A598-36F6F779E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UAS Pilots Code Drafting Team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8853A-7E9F-754D-A61B-58D8D9A7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E5B1CD-BC68-C74D-B9FC-A686B9CCC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0"/>
          <a:stretch/>
        </p:blipFill>
        <p:spPr>
          <a:xfrm>
            <a:off x="6260591" y="2360103"/>
            <a:ext cx="2461179" cy="34198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D31ED5-B996-C444-8E12-496FABE30E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r="17087"/>
          <a:stretch/>
        </p:blipFill>
        <p:spPr>
          <a:xfrm>
            <a:off x="3730753" y="2360103"/>
            <a:ext cx="2505456" cy="3419856"/>
          </a:xfrm>
          <a:prstGeom prst="rect">
            <a:avLst/>
          </a:prstGeom>
        </p:spPr>
      </p:pic>
      <p:pic>
        <p:nvPicPr>
          <p:cNvPr id="11" name="Picture 10" descr="micha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" y="2360103"/>
            <a:ext cx="2846105" cy="3419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1770" y="2360103"/>
            <a:ext cx="2279906" cy="341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71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responsibilities of UAS pilots</a:t>
            </a:r>
          </a:p>
          <a:p>
            <a:r>
              <a:rPr lang="en-US" dirty="0" smtClean="0"/>
              <a:t>Manned aircraft and people on the surface</a:t>
            </a:r>
          </a:p>
          <a:p>
            <a:r>
              <a:rPr lang="en-US" dirty="0" smtClean="0"/>
              <a:t>Training and proficiency</a:t>
            </a:r>
          </a:p>
          <a:p>
            <a:r>
              <a:rPr lang="en-US" dirty="0" smtClean="0"/>
              <a:t>Security and privacy</a:t>
            </a:r>
          </a:p>
          <a:p>
            <a:r>
              <a:rPr lang="en-US" dirty="0" smtClean="0"/>
              <a:t>Environmental issues</a:t>
            </a:r>
          </a:p>
          <a:p>
            <a:r>
              <a:rPr lang="en-US" dirty="0" smtClean="0"/>
              <a:t>Use of technology</a:t>
            </a:r>
          </a:p>
          <a:p>
            <a:r>
              <a:rPr lang="en-US" dirty="0" smtClean="0"/>
              <a:t>Advancement of UAS aviation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74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responsibilities of UAS pilots</a:t>
            </a:r>
          </a:p>
          <a:p>
            <a:r>
              <a:rPr lang="en-US" dirty="0" smtClean="0"/>
              <a:t>Manned aircraft and people on the surface</a:t>
            </a:r>
          </a:p>
          <a:p>
            <a:r>
              <a:rPr lang="en-US" dirty="0" smtClean="0"/>
              <a:t>Training and proficiency</a:t>
            </a:r>
          </a:p>
          <a:p>
            <a:r>
              <a:rPr lang="en-US" dirty="0" smtClean="0"/>
              <a:t>Security and privacy</a:t>
            </a:r>
          </a:p>
          <a:p>
            <a:r>
              <a:rPr lang="en-US" dirty="0" smtClean="0"/>
              <a:t>Environmental issues</a:t>
            </a:r>
          </a:p>
          <a:p>
            <a:r>
              <a:rPr lang="en-US" dirty="0" smtClean="0"/>
              <a:t>Use of technology</a:t>
            </a:r>
          </a:p>
          <a:p>
            <a:r>
              <a:rPr lang="en-US" dirty="0" smtClean="0"/>
              <a:t>Advancement of UAS aviation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18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0321" y="2336873"/>
            <a:ext cx="5814848" cy="4656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37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</a:t>
            </a:r>
            <a:r>
              <a:rPr lang="en-US" dirty="0" smtClean="0"/>
              <a:t>responsibilities of UAS pilots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930" y="1994680"/>
            <a:ext cx="10515600" cy="4810618"/>
          </a:xfrm>
        </p:spPr>
        <p:txBody>
          <a:bodyPr>
            <a:normAutofit fontScale="92500"/>
          </a:bodyPr>
          <a:lstStyle/>
          <a:p>
            <a:r>
              <a:rPr lang="en-US" dirty="0"/>
              <a:t>M</a:t>
            </a:r>
            <a:r>
              <a:rPr lang="en-US" dirty="0" smtClean="0"/>
              <a:t>ake </a:t>
            </a:r>
            <a:r>
              <a:rPr lang="en-US" dirty="0"/>
              <a:t>safety a top </a:t>
            </a:r>
            <a:r>
              <a:rPr lang="en-US" dirty="0" smtClean="0"/>
              <a:t>priority</a:t>
            </a:r>
          </a:p>
          <a:p>
            <a:r>
              <a:rPr lang="en-US" dirty="0"/>
              <a:t>S</a:t>
            </a:r>
            <a:r>
              <a:rPr lang="en-US" dirty="0" smtClean="0"/>
              <a:t>eek </a:t>
            </a:r>
            <a:r>
              <a:rPr lang="en-US" dirty="0"/>
              <a:t>excellence in airmanship (knowledge, skill, ability, and attitude that promote safe and efficient </a:t>
            </a:r>
            <a:r>
              <a:rPr lang="en-US" dirty="0" smtClean="0"/>
              <a:t>operations)</a:t>
            </a:r>
          </a:p>
          <a:p>
            <a:r>
              <a:rPr lang="en-US" dirty="0"/>
              <a:t>A</a:t>
            </a:r>
            <a:r>
              <a:rPr lang="en-US" dirty="0" smtClean="0"/>
              <a:t>dopt </a:t>
            </a:r>
            <a:r>
              <a:rPr lang="en-US" dirty="0"/>
              <a:t>sound principles of aeronautical decision-making (</a:t>
            </a:r>
            <a:r>
              <a:rPr lang="en-US" dirty="0" smtClean="0"/>
              <a:t>ADM) </a:t>
            </a:r>
            <a:r>
              <a:rPr lang="en-US" dirty="0"/>
              <a:t>(the process used by pilots to consistently determine the best course of action in response to the circumstances), and develop and exercise good </a:t>
            </a:r>
            <a:r>
              <a:rPr lang="en-US" dirty="0" smtClean="0"/>
              <a:t>judgment</a:t>
            </a:r>
          </a:p>
          <a:p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sound principles of risk </a:t>
            </a:r>
            <a:r>
              <a:rPr lang="en-US" dirty="0" smtClean="0"/>
              <a:t>management</a:t>
            </a:r>
          </a:p>
          <a:p>
            <a:r>
              <a:rPr lang="en-US" dirty="0"/>
              <a:t>M</a:t>
            </a:r>
            <a:r>
              <a:rPr lang="en-US" dirty="0" smtClean="0"/>
              <a:t>aintain </a:t>
            </a:r>
            <a:r>
              <a:rPr lang="en-US" dirty="0"/>
              <a:t>situational awareness (the accurate perception and understanding of your operation and environment</a:t>
            </a:r>
            <a:r>
              <a:rPr lang="en-US" dirty="0" smtClean="0"/>
              <a:t>), </a:t>
            </a:r>
            <a:r>
              <a:rPr lang="en-US" dirty="0"/>
              <a:t>and adhere to prudent operating </a:t>
            </a:r>
            <a:r>
              <a:rPr lang="en-US" dirty="0" smtClean="0"/>
              <a:t>practices</a:t>
            </a:r>
          </a:p>
          <a:p>
            <a:r>
              <a:rPr lang="en-US" dirty="0" smtClean="0"/>
              <a:t>Aspire </a:t>
            </a:r>
            <a:r>
              <a:rPr lang="en-US" dirty="0"/>
              <a:t>to </a:t>
            </a:r>
            <a:r>
              <a:rPr lang="en-US" dirty="0" smtClean="0"/>
              <a:t>professionalism</a:t>
            </a:r>
          </a:p>
          <a:p>
            <a:r>
              <a:rPr lang="en-US" dirty="0"/>
              <a:t>A</a:t>
            </a:r>
            <a:r>
              <a:rPr lang="en-US" dirty="0" smtClean="0"/>
              <a:t>ct </a:t>
            </a:r>
            <a:r>
              <a:rPr lang="en-US" dirty="0"/>
              <a:t>with responsibility, integrity, </a:t>
            </a:r>
            <a:r>
              <a:rPr lang="en-US" dirty="0" smtClean="0"/>
              <a:t>and courtesy</a:t>
            </a:r>
          </a:p>
          <a:p>
            <a:r>
              <a:rPr lang="en-US" dirty="0"/>
              <a:t>A</a:t>
            </a:r>
            <a:r>
              <a:rPr lang="en-US" dirty="0" smtClean="0"/>
              <a:t>dhere </a:t>
            </a:r>
            <a:r>
              <a:rPr lang="en-US" dirty="0"/>
              <a:t>to applicable laws, regulations, and industry </a:t>
            </a:r>
            <a:r>
              <a:rPr lang="en-US" dirty="0" smtClean="0"/>
              <a:t>guidance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0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 a code of conduct matter?</a:t>
            </a:r>
          </a:p>
          <a:p>
            <a:r>
              <a:rPr lang="en-US" dirty="0" smtClean="0"/>
              <a:t>How can the UAS Pilots </a:t>
            </a:r>
            <a:r>
              <a:rPr lang="en-US" dirty="0"/>
              <a:t>C</a:t>
            </a:r>
            <a:r>
              <a:rPr lang="en-US" dirty="0" smtClean="0"/>
              <a:t>ode help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45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</a:t>
            </a:r>
            <a:r>
              <a:rPr lang="en-US" dirty="0" smtClean="0"/>
              <a:t>responsibilities of UAS pilots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930" y="1994680"/>
            <a:ext cx="10515600" cy="4810618"/>
          </a:xfrm>
        </p:spPr>
        <p:txBody>
          <a:bodyPr>
            <a:normAutofit fontScale="92500"/>
          </a:bodyPr>
          <a:lstStyle/>
          <a:p>
            <a:r>
              <a:rPr lang="en-US" dirty="0"/>
              <a:t>M</a:t>
            </a:r>
            <a:r>
              <a:rPr lang="en-US" dirty="0" smtClean="0"/>
              <a:t>ake </a:t>
            </a:r>
            <a:r>
              <a:rPr lang="en-US" dirty="0"/>
              <a:t>safety a top </a:t>
            </a:r>
            <a:r>
              <a:rPr lang="en-US" dirty="0" smtClean="0"/>
              <a:t>priority</a:t>
            </a:r>
          </a:p>
          <a:p>
            <a:r>
              <a:rPr lang="en-US" dirty="0"/>
              <a:t>S</a:t>
            </a:r>
            <a:r>
              <a:rPr lang="en-US" dirty="0" smtClean="0"/>
              <a:t>eek </a:t>
            </a:r>
            <a:r>
              <a:rPr lang="en-US" dirty="0"/>
              <a:t>excellence in airmanship (knowledge, skill, ability, and attitude that promote safe and efficient </a:t>
            </a:r>
            <a:r>
              <a:rPr lang="en-US" dirty="0" smtClean="0"/>
              <a:t>operations)</a:t>
            </a:r>
          </a:p>
          <a:p>
            <a:r>
              <a:rPr lang="en-US" dirty="0"/>
              <a:t>A</a:t>
            </a:r>
            <a:r>
              <a:rPr lang="en-US" dirty="0" smtClean="0"/>
              <a:t>dopt </a:t>
            </a:r>
            <a:r>
              <a:rPr lang="en-US" dirty="0"/>
              <a:t>sound principles of aeronautical decision-making (</a:t>
            </a:r>
            <a:r>
              <a:rPr lang="en-US" dirty="0" smtClean="0"/>
              <a:t>ADM) </a:t>
            </a:r>
            <a:r>
              <a:rPr lang="en-US" dirty="0"/>
              <a:t>(the process used by pilots to consistently determine the best course of action in response to the circumstances), and develop and exercise good </a:t>
            </a:r>
            <a:r>
              <a:rPr lang="en-US" dirty="0" smtClean="0"/>
              <a:t>judgment</a:t>
            </a:r>
          </a:p>
          <a:p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sound principles of risk </a:t>
            </a:r>
            <a:r>
              <a:rPr lang="en-US" dirty="0" smtClean="0"/>
              <a:t>management</a:t>
            </a:r>
          </a:p>
          <a:p>
            <a:r>
              <a:rPr lang="en-US" dirty="0"/>
              <a:t>M</a:t>
            </a:r>
            <a:r>
              <a:rPr lang="en-US" dirty="0" smtClean="0"/>
              <a:t>aintain </a:t>
            </a:r>
            <a:r>
              <a:rPr lang="en-US" dirty="0"/>
              <a:t>situational awareness (the accurate perception and understanding of your operation and environment</a:t>
            </a:r>
            <a:r>
              <a:rPr lang="en-US" dirty="0" smtClean="0"/>
              <a:t>), </a:t>
            </a:r>
            <a:r>
              <a:rPr lang="en-US" dirty="0"/>
              <a:t>and adhere to prudent operating </a:t>
            </a:r>
            <a:r>
              <a:rPr lang="en-US" dirty="0" smtClean="0"/>
              <a:t>practices</a:t>
            </a:r>
          </a:p>
          <a:p>
            <a:r>
              <a:rPr lang="en-US" dirty="0" smtClean="0"/>
              <a:t>Aspire </a:t>
            </a:r>
            <a:r>
              <a:rPr lang="en-US" dirty="0"/>
              <a:t>to </a:t>
            </a:r>
            <a:r>
              <a:rPr lang="en-US" dirty="0" smtClean="0"/>
              <a:t>professionalism</a:t>
            </a:r>
          </a:p>
          <a:p>
            <a:r>
              <a:rPr lang="en-US" dirty="0"/>
              <a:t>A</a:t>
            </a:r>
            <a:r>
              <a:rPr lang="en-US" dirty="0" smtClean="0"/>
              <a:t>ct </a:t>
            </a:r>
            <a:r>
              <a:rPr lang="en-US" dirty="0"/>
              <a:t>with responsibility, integrity, </a:t>
            </a:r>
            <a:r>
              <a:rPr lang="en-US" dirty="0" smtClean="0"/>
              <a:t>and courtesy</a:t>
            </a:r>
          </a:p>
          <a:p>
            <a:r>
              <a:rPr lang="en-US" dirty="0"/>
              <a:t>A</a:t>
            </a:r>
            <a:r>
              <a:rPr lang="en-US" dirty="0" smtClean="0"/>
              <a:t>dhere </a:t>
            </a:r>
            <a:r>
              <a:rPr lang="en-US" dirty="0"/>
              <a:t>to applicable laws, regulations, and industry </a:t>
            </a:r>
            <a:r>
              <a:rPr lang="en-US" dirty="0" smtClean="0"/>
              <a:t>guidance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0930" y="1984830"/>
            <a:ext cx="3670738" cy="4939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33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safety a top priority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89" y="2011680"/>
            <a:ext cx="10870324" cy="4845268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Recognize, plan for and accept the costs of implementing effective safety practices. </a:t>
            </a:r>
          </a:p>
          <a:p>
            <a:pPr lvl="0"/>
            <a:r>
              <a:rPr lang="en-US" dirty="0"/>
              <a:t>Organizations of any size and scope should apply the principles of a safety management system (SMS): understand the risks in your operations, take steps to control them, and monitor operations to assure that these controls are </a:t>
            </a:r>
            <a:r>
              <a:rPr lang="en-US" dirty="0" smtClean="0"/>
              <a:t>working.</a:t>
            </a:r>
            <a:r>
              <a:rPr lang="en-US" baseline="30000" dirty="0" smtClean="0"/>
              <a:t>32</a:t>
            </a:r>
            <a:endParaRPr lang="en-US" dirty="0"/>
          </a:p>
          <a:p>
            <a:pPr lvl="0"/>
            <a:r>
              <a:rPr lang="en-US" dirty="0"/>
              <a:t>Improve safety margins and reduce unnecessary risk by planning and flying </a:t>
            </a:r>
            <a:r>
              <a:rPr lang="en-US" dirty="0" smtClean="0"/>
              <a:t>conservatively.</a:t>
            </a:r>
            <a:endParaRPr lang="en-US" dirty="0"/>
          </a:p>
          <a:p>
            <a:pPr lvl="0"/>
            <a:r>
              <a:rPr lang="en-US" dirty="0"/>
              <a:t>Recognize that use of a visual observer enhances safety, even when not </a:t>
            </a:r>
            <a:r>
              <a:rPr lang="en-US" dirty="0" smtClean="0"/>
              <a:t>required.</a:t>
            </a:r>
            <a:r>
              <a:rPr lang="en-US" baseline="30000" dirty="0" smtClean="0"/>
              <a:t>33</a:t>
            </a:r>
            <a:endParaRPr lang="en-US" baseline="30000" dirty="0"/>
          </a:p>
          <a:p>
            <a:r>
              <a:rPr lang="en-US" dirty="0"/>
              <a:t>Do not carry hazardous payloads unless </a:t>
            </a:r>
            <a:r>
              <a:rPr lang="en-US" dirty="0" smtClean="0"/>
              <a:t>authorized.</a:t>
            </a:r>
            <a:r>
              <a:rPr lang="en-US" baseline="30000" dirty="0"/>
              <a:t>34</a:t>
            </a:r>
            <a:endParaRPr lang="en-US" baseline="30000" dirty="0"/>
          </a:p>
          <a:p>
            <a:pPr lvl="0"/>
            <a:r>
              <a:rPr lang="en-US" dirty="0"/>
              <a:t>Do not assume that the altitudes prescribed in UAS Facility Maps are necessarily accurate or appropriate for </a:t>
            </a:r>
            <a:r>
              <a:rPr lang="en-US" dirty="0" smtClean="0"/>
              <a:t>flight.</a:t>
            </a:r>
            <a:r>
              <a:rPr lang="en-US" baseline="30000" dirty="0" smtClean="0"/>
              <a:t>35</a:t>
            </a:r>
            <a:endParaRPr lang="en-US" baseline="30000" dirty="0"/>
          </a:p>
          <a:p>
            <a:pPr lvl="0"/>
            <a:r>
              <a:rPr lang="en-US" dirty="0"/>
              <a:t>Create an emergency response plan, and implement it in the event of an incident or </a:t>
            </a:r>
            <a:r>
              <a:rPr lang="en-US" dirty="0" smtClean="0"/>
              <a:t>accident.</a:t>
            </a:r>
            <a:r>
              <a:rPr lang="en-US" baseline="30000" dirty="0" smtClean="0"/>
              <a:t>36</a:t>
            </a:r>
            <a:endParaRPr lang="en-US" baseline="30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79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safety a top priority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89" y="2011680"/>
            <a:ext cx="10870324" cy="4845268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Recognize, plan for and accept the costs of implementing effective safety practices. </a:t>
            </a:r>
          </a:p>
          <a:p>
            <a:pPr lvl="0"/>
            <a:r>
              <a:rPr lang="en-US" dirty="0"/>
              <a:t>Organizations of any size and scope should apply the principles of a safety management system (SMS): understand the risks in your operations, take steps to control them, and monitor operations to assure that these controls are </a:t>
            </a:r>
            <a:r>
              <a:rPr lang="en-US" dirty="0" smtClean="0"/>
              <a:t>working.</a:t>
            </a:r>
            <a:r>
              <a:rPr lang="en-US" baseline="30000" dirty="0" smtClean="0"/>
              <a:t>32</a:t>
            </a:r>
            <a:endParaRPr lang="en-US" dirty="0"/>
          </a:p>
          <a:p>
            <a:pPr lvl="0"/>
            <a:r>
              <a:rPr lang="en-US" dirty="0"/>
              <a:t>Improve safety margins and reduce unnecessary risk by planning and flying </a:t>
            </a:r>
            <a:r>
              <a:rPr lang="en-US" dirty="0" smtClean="0"/>
              <a:t>conservatively.</a:t>
            </a:r>
            <a:endParaRPr lang="en-US" dirty="0"/>
          </a:p>
          <a:p>
            <a:pPr lvl="0"/>
            <a:r>
              <a:rPr lang="en-US" dirty="0"/>
              <a:t>Recognize that use of a visual observer enhances safety, even when not </a:t>
            </a:r>
            <a:r>
              <a:rPr lang="en-US" dirty="0" smtClean="0"/>
              <a:t>required.</a:t>
            </a:r>
            <a:r>
              <a:rPr lang="en-US" baseline="30000" dirty="0" smtClean="0"/>
              <a:t>33</a:t>
            </a:r>
            <a:endParaRPr lang="en-US" baseline="30000" dirty="0"/>
          </a:p>
          <a:p>
            <a:r>
              <a:rPr lang="en-US" dirty="0"/>
              <a:t>Do not carry hazardous payloads unless </a:t>
            </a:r>
            <a:r>
              <a:rPr lang="en-US" dirty="0" smtClean="0"/>
              <a:t>authorized.</a:t>
            </a:r>
            <a:r>
              <a:rPr lang="en-US" baseline="30000" dirty="0"/>
              <a:t>34</a:t>
            </a:r>
            <a:endParaRPr lang="en-US" baseline="30000" dirty="0"/>
          </a:p>
          <a:p>
            <a:pPr lvl="0"/>
            <a:r>
              <a:rPr lang="en-US" dirty="0"/>
              <a:t>Do not assume that the altitudes prescribed in UAS Facility Maps are necessarily accurate or appropriate for </a:t>
            </a:r>
            <a:r>
              <a:rPr lang="en-US" dirty="0" smtClean="0"/>
              <a:t>flight.</a:t>
            </a:r>
            <a:r>
              <a:rPr lang="en-US" baseline="30000" dirty="0" smtClean="0"/>
              <a:t>35</a:t>
            </a:r>
            <a:endParaRPr lang="en-US" baseline="30000" dirty="0"/>
          </a:p>
          <a:p>
            <a:pPr lvl="0"/>
            <a:r>
              <a:rPr lang="en-US" dirty="0"/>
              <a:t>Create an emergency response plan, and implement it in the event of an incident or </a:t>
            </a:r>
            <a:r>
              <a:rPr lang="en-US" dirty="0" smtClean="0"/>
              <a:t>accident.</a:t>
            </a:r>
            <a:r>
              <a:rPr lang="en-US" baseline="30000" dirty="0" smtClean="0"/>
              <a:t>36</a:t>
            </a:r>
            <a:endParaRPr lang="en-US" baseline="30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22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0228" y="2021530"/>
            <a:ext cx="10119228" cy="6955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93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a code of conduct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Links missions, values, and principles to actions</a:t>
            </a:r>
          </a:p>
          <a:p>
            <a:r>
              <a:rPr lang="en-US" dirty="0" smtClean="0"/>
              <a:t>Serves as a guide for day-to-day decision making</a:t>
            </a:r>
          </a:p>
          <a:p>
            <a:r>
              <a:rPr lang="en-US" dirty="0" smtClean="0"/>
              <a:t>Valuable reference material</a:t>
            </a:r>
          </a:p>
          <a:p>
            <a:r>
              <a:rPr lang="en-US" dirty="0" smtClean="0"/>
              <a:t>Externally,</a:t>
            </a:r>
          </a:p>
          <a:p>
            <a:pPr lvl="1"/>
            <a:r>
              <a:rPr lang="en-US" dirty="0" smtClean="0"/>
              <a:t>Compliance</a:t>
            </a:r>
          </a:p>
          <a:p>
            <a:pPr lvl="1"/>
            <a:r>
              <a:rPr lang="en-US" dirty="0" smtClean="0"/>
              <a:t>Marketing</a:t>
            </a:r>
          </a:p>
          <a:p>
            <a:pPr lvl="1"/>
            <a:r>
              <a:rPr lang="en-US" dirty="0" smtClean="0"/>
              <a:t>Risk mitigation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56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safety a top priority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12732"/>
            <a:ext cx="10870324" cy="484526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Recognize, plan for and accept the costs of implementing effective safety practices. </a:t>
            </a:r>
          </a:p>
          <a:p>
            <a:pPr lvl="0"/>
            <a:r>
              <a:rPr lang="en-US" dirty="0"/>
              <a:t>Organizations of any size and scope should apply the principles of a safety management system (SMS): understand the risks in your operations, take steps to control them, and monitor operations to assure that these controls are </a:t>
            </a:r>
            <a:r>
              <a:rPr lang="en-US" dirty="0" smtClean="0"/>
              <a:t>working.</a:t>
            </a:r>
            <a:r>
              <a:rPr lang="en-US" baseline="30000" dirty="0" smtClean="0"/>
              <a:t>32</a:t>
            </a:r>
            <a:endParaRPr lang="en-US" dirty="0"/>
          </a:p>
          <a:p>
            <a:pPr lvl="0"/>
            <a:r>
              <a:rPr lang="en-US" dirty="0"/>
              <a:t>Improve safety margins and reduce unnecessary risk by planning and flying </a:t>
            </a:r>
            <a:r>
              <a:rPr lang="en-US" dirty="0" smtClean="0"/>
              <a:t>conservatively.</a:t>
            </a:r>
            <a:endParaRPr lang="en-US" dirty="0"/>
          </a:p>
          <a:p>
            <a:pPr lvl="0"/>
            <a:r>
              <a:rPr lang="en-US" dirty="0"/>
              <a:t>Recognize that use of a visual observer enhances safety, even when not </a:t>
            </a:r>
            <a:r>
              <a:rPr lang="en-US" dirty="0" smtClean="0"/>
              <a:t>required.33</a:t>
            </a:r>
            <a:endParaRPr lang="en-US" dirty="0"/>
          </a:p>
          <a:p>
            <a:r>
              <a:rPr lang="en-US" dirty="0"/>
              <a:t>Do not carry hazardous payloads unless </a:t>
            </a:r>
            <a:r>
              <a:rPr lang="en-US" dirty="0" smtClean="0"/>
              <a:t>authorized.</a:t>
            </a:r>
            <a:r>
              <a:rPr lang="en-US" baseline="30000" dirty="0"/>
              <a:t>34</a:t>
            </a:r>
            <a:endParaRPr lang="en-US" baseline="30000" dirty="0"/>
          </a:p>
          <a:p>
            <a:pPr lvl="0"/>
            <a:r>
              <a:rPr lang="en-US" dirty="0"/>
              <a:t>Do not assume that the altitudes prescribed in UAS Facility Maps are necessarily accurate or appropriate for </a:t>
            </a:r>
            <a:r>
              <a:rPr lang="en-US" dirty="0" smtClean="0"/>
              <a:t>flight.</a:t>
            </a:r>
            <a:r>
              <a:rPr lang="en-US" baseline="30000" dirty="0" smtClean="0"/>
              <a:t>35</a:t>
            </a:r>
            <a:endParaRPr lang="en-US" baseline="30000" dirty="0"/>
          </a:p>
          <a:p>
            <a:pPr lvl="0"/>
            <a:r>
              <a:rPr lang="en-US" dirty="0"/>
              <a:t>Create an emergency response plan, and implement it in the event of an incident or </a:t>
            </a:r>
            <a:r>
              <a:rPr lang="en-US" dirty="0" smtClean="0"/>
              <a:t>accident.</a:t>
            </a:r>
            <a:r>
              <a:rPr lang="en-US" baseline="30000" dirty="0" smtClean="0"/>
              <a:t>36</a:t>
            </a:r>
            <a:endParaRPr lang="en-US" baseline="30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24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022750" y="3152353"/>
            <a:ext cx="28378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50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32</a:t>
            </a:r>
            <a:r>
              <a:rPr lang="en-US" dirty="0"/>
              <a:t> See generally FAA, Safety Management System (SMS), https://www.faa.gov/about/initiatives/sms/; ICAO, Manual on RPAS, Ch. 7.4.1 (requirement to implement a SMS); and ICAO, Safety Management Manual, Doc. 9859, AN/474, </a:t>
            </a:r>
            <a:r>
              <a:rPr lang="en-US" dirty="0" err="1"/>
              <a:t>ch.</a:t>
            </a:r>
            <a:r>
              <a:rPr lang="en-US" dirty="0"/>
              <a:t> 5 (3rd ed. 2013), https://www.icao.int/safety/SafetyManagement/Documents/Doc.9859.3rd%20Edition.alltext.en.pdf (Safety Management Systems).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7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Website: secureav.com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4955" y="2067987"/>
            <a:ext cx="7415799" cy="462164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39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Website: secureav.com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4955" y="2067987"/>
            <a:ext cx="7415799" cy="462164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27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80453" y="2463927"/>
            <a:ext cx="1537514" cy="2792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08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632" y="697318"/>
            <a:ext cx="7480032" cy="596260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28</a:t>
            </a:fld>
            <a:endParaRPr lang="en-US"/>
          </a:p>
        </p:txBody>
      </p:sp>
      <p:sp>
        <p:nvSpPr>
          <p:cNvPr id="6" name="Line Callout 1 5"/>
          <p:cNvSpPr/>
          <p:nvPr/>
        </p:nvSpPr>
        <p:spPr>
          <a:xfrm>
            <a:off x="8040414" y="2390588"/>
            <a:ext cx="2785242" cy="1146143"/>
          </a:xfrm>
          <a:prstGeom prst="borderCallout1">
            <a:avLst>
              <a:gd name="adj1" fmla="val 18750"/>
              <a:gd name="adj2" fmla="val -8333"/>
              <a:gd name="adj3" fmla="val 98745"/>
              <a:gd name="adj4" fmla="val -888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Principles, recommended practices, drafting considerations, and end notes. 110 pages.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8040414" y="3749566"/>
            <a:ext cx="2848303" cy="1114096"/>
          </a:xfrm>
          <a:prstGeom prst="borderCallout1">
            <a:avLst>
              <a:gd name="adj1" fmla="val 18750"/>
              <a:gd name="adj2" fmla="val -8333"/>
              <a:gd name="adj3" fmla="val 40950"/>
              <a:gd name="adj4" fmla="val -987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Condensed version: Principles, recommended practices. 15 pages.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8040414" y="5076497"/>
            <a:ext cx="2911366" cy="1082565"/>
          </a:xfrm>
          <a:prstGeom prst="borderCallout1">
            <a:avLst>
              <a:gd name="adj1" fmla="val 18750"/>
              <a:gd name="adj2" fmla="val -8333"/>
              <a:gd name="adj3" fmla="val -33505"/>
              <a:gd name="adj4" fmla="val -60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Principles only. 1 page.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48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Website: secureav.com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4772" y="2066070"/>
            <a:ext cx="7376611" cy="459722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29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98017" y="2982235"/>
            <a:ext cx="1587062" cy="2627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a code of conduct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Links missions, values, and principles to actions</a:t>
            </a:r>
          </a:p>
          <a:p>
            <a:r>
              <a:rPr lang="en-US" dirty="0" smtClean="0"/>
              <a:t>Serves as a guide for day-to-day decision making</a:t>
            </a:r>
          </a:p>
          <a:p>
            <a:r>
              <a:rPr lang="en-US" dirty="0" smtClean="0"/>
              <a:t>Valuable reference material</a:t>
            </a:r>
          </a:p>
          <a:p>
            <a:r>
              <a:rPr lang="en-US" dirty="0" smtClean="0"/>
              <a:t>Externally,</a:t>
            </a:r>
          </a:p>
          <a:p>
            <a:pPr lvl="1"/>
            <a:r>
              <a:rPr lang="en-US" dirty="0" smtClean="0"/>
              <a:t>Compliance</a:t>
            </a:r>
          </a:p>
          <a:p>
            <a:pPr lvl="1"/>
            <a:r>
              <a:rPr lang="en-US" dirty="0" smtClean="0"/>
              <a:t>Marketing</a:t>
            </a:r>
          </a:p>
          <a:p>
            <a:pPr lvl="1"/>
            <a:r>
              <a:rPr lang="en-US" dirty="0" smtClean="0"/>
              <a:t>Risk mitigation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69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materials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5752" y="1995291"/>
            <a:ext cx="5915363" cy="486270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57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materials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5752" y="1995291"/>
            <a:ext cx="5915363" cy="486270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31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95751" y="2735092"/>
            <a:ext cx="5915363" cy="4519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79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AMCC Introduction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3028" y="2087256"/>
            <a:ext cx="6789533" cy="450798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22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100" dirty="0"/>
              <a:t>Rex Alexander, Head of Aviation Infrastructure, Uber Technologies, Inc.</a:t>
            </a:r>
          </a:p>
          <a:p>
            <a:r>
              <a:rPr lang="en-US" sz="1100" dirty="0"/>
              <a:t>Tim Bean, CEO, </a:t>
            </a:r>
            <a:r>
              <a:rPr lang="en-US" sz="1100" dirty="0" err="1"/>
              <a:t>Fortum</a:t>
            </a:r>
            <a:r>
              <a:rPr lang="en-US" sz="1100" dirty="0"/>
              <a:t> Technologies</a:t>
            </a:r>
          </a:p>
          <a:p>
            <a:r>
              <a:rPr lang="en-US" sz="1100" dirty="0"/>
              <a:t>Fred </a:t>
            </a:r>
            <a:r>
              <a:rPr lang="en-US" sz="1100" dirty="0" err="1"/>
              <a:t>Borda</a:t>
            </a:r>
            <a:r>
              <a:rPr lang="en-US" sz="1100" dirty="0"/>
              <a:t>, Co-founder, COO, Aerial Innovation, LLC</a:t>
            </a:r>
          </a:p>
          <a:p>
            <a:r>
              <a:rPr lang="en-US" sz="1100" dirty="0"/>
              <a:t>Amanda Brandt, Assistant Professor and Chief UAS Pilot, University of North Dakota</a:t>
            </a:r>
          </a:p>
          <a:p>
            <a:r>
              <a:rPr lang="en-US" sz="1100" dirty="0"/>
              <a:t>John </a:t>
            </a:r>
            <a:r>
              <a:rPr lang="en-US" sz="1100" dirty="0" err="1"/>
              <a:t>Bridewell</a:t>
            </a:r>
            <a:r>
              <a:rPr lang="en-US" sz="1100" dirty="0"/>
              <a:t>, </a:t>
            </a:r>
            <a:r>
              <a:rPr lang="en-US" sz="1100" dirty="0" err="1"/>
              <a:t>EdD</a:t>
            </a:r>
            <a:r>
              <a:rPr lang="en-US" sz="1100" dirty="0"/>
              <a:t>, Professor of Aviation, Univ. of North Dakota</a:t>
            </a:r>
          </a:p>
          <a:p>
            <a:r>
              <a:rPr lang="en-US" sz="1100" dirty="0"/>
              <a:t>Amanda Briggs, Flight Instructor, Inst. of Aviation, Parkland College</a:t>
            </a:r>
          </a:p>
          <a:p>
            <a:r>
              <a:rPr lang="en-US" sz="1100" dirty="0"/>
              <a:t>Tim Bruner, UAS Researcher, Kansas State Polytechnic</a:t>
            </a:r>
          </a:p>
          <a:p>
            <a:r>
              <a:rPr lang="en-US" sz="1100" dirty="0"/>
              <a:t>Scott S. Burgess, PhD, CFI/IP, RPC, Associate Professor, ERAU-Worldwide</a:t>
            </a:r>
          </a:p>
          <a:p>
            <a:r>
              <a:rPr lang="en-US" sz="1100" dirty="0"/>
              <a:t>Kendell </a:t>
            </a:r>
            <a:r>
              <a:rPr lang="en-US" sz="1100" dirty="0" err="1"/>
              <a:t>Clutts</a:t>
            </a:r>
            <a:r>
              <a:rPr lang="en-US" sz="1100" dirty="0"/>
              <a:t>, Flight Validation Lead, GoPro Inc.</a:t>
            </a:r>
          </a:p>
          <a:p>
            <a:r>
              <a:rPr lang="en-US" sz="1100" dirty="0"/>
              <a:t>Linda Connell, Dir., Aviation Safety Reporting System, NASA</a:t>
            </a:r>
          </a:p>
          <a:p>
            <a:r>
              <a:rPr lang="en-US" sz="1100" dirty="0"/>
              <a:t>Chris </a:t>
            </a:r>
            <a:r>
              <a:rPr lang="en-US" sz="1100" dirty="0" err="1"/>
              <a:t>Covell</a:t>
            </a:r>
            <a:r>
              <a:rPr lang="en-US" sz="1100" dirty="0"/>
              <a:t>, Flight Operations Manager, GoPro </a:t>
            </a:r>
            <a:r>
              <a:rPr lang="en-US" sz="1100" dirty="0" err="1" smtClean="0"/>
              <a:t>Inc</a:t>
            </a:r>
            <a:endParaRPr lang="en-US" sz="1100" dirty="0" smtClean="0"/>
          </a:p>
          <a:p>
            <a:r>
              <a:rPr lang="en-US" sz="1100" dirty="0"/>
              <a:t>Michael L. Dworkin, Esq., </a:t>
            </a:r>
            <a:r>
              <a:rPr lang="en-US" sz="1100" dirty="0" err="1"/>
              <a:t>Avialex</a:t>
            </a:r>
            <a:endParaRPr lang="en-US" sz="1100" dirty="0"/>
          </a:p>
          <a:p>
            <a:r>
              <a:rPr lang="en-US" sz="1100" dirty="0"/>
              <a:t>Paul Duty, CFI, CFII, MEI, AGI, Aviation Instr., Aviation Marketing Specialist, </a:t>
            </a:r>
            <a:r>
              <a:rPr lang="en-US" sz="1100" dirty="0" err="1"/>
              <a:t>Gleim</a:t>
            </a:r>
            <a:endParaRPr lang="en-US" sz="1100" dirty="0"/>
          </a:p>
          <a:p>
            <a:r>
              <a:rPr lang="en-US" sz="1100" dirty="0"/>
              <a:t>Patrick Egan, Managing Partner, </a:t>
            </a:r>
            <a:r>
              <a:rPr lang="en-US" sz="1100" dirty="0" err="1"/>
              <a:t>sUAS</a:t>
            </a:r>
            <a:r>
              <a:rPr lang="en-US" sz="1100" dirty="0"/>
              <a:t> News</a:t>
            </a:r>
          </a:p>
          <a:p>
            <a:r>
              <a:rPr lang="en-US" sz="1100" dirty="0"/>
              <a:t>Tom Farrier, Clancy Int’l, CTR, Prin. Safety Analyst, FAA </a:t>
            </a:r>
            <a:r>
              <a:rPr lang="en-US" sz="1100" dirty="0" err="1"/>
              <a:t>Emerg</a:t>
            </a:r>
            <a:r>
              <a:rPr lang="en-US" sz="1100" dirty="0"/>
              <a:t>. Tech. Team (AJV-115)</a:t>
            </a:r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4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100" dirty="0" smtClean="0"/>
              <a:t>Nicholas T. </a:t>
            </a:r>
            <a:r>
              <a:rPr lang="en-US" sz="1100" dirty="0" err="1" smtClean="0"/>
              <a:t>Flom</a:t>
            </a:r>
            <a:r>
              <a:rPr lang="en-US" sz="1100" dirty="0" smtClean="0"/>
              <a:t>, Exec. Dir., Northern Plains Unmanned Aircraft Systems Test Site</a:t>
            </a:r>
          </a:p>
          <a:p>
            <a:r>
              <a:rPr lang="en-US" sz="1100" dirty="0" smtClean="0"/>
              <a:t>Michael Gadd (</a:t>
            </a:r>
            <a:r>
              <a:rPr lang="en-US" sz="1100" dirty="0" err="1" smtClean="0"/>
              <a:t>FRAeS</a:t>
            </a:r>
            <a:r>
              <a:rPr lang="en-US" sz="1100" dirty="0" smtClean="0"/>
              <a:t>), Policy Lead, UAS, Civil Aviation Authority (UK)</a:t>
            </a:r>
          </a:p>
          <a:p>
            <a:r>
              <a:rPr lang="en-US" sz="1100" dirty="0" smtClean="0"/>
              <a:t>John T. Van Geffen, Esq., </a:t>
            </a:r>
            <a:r>
              <a:rPr lang="en-US" sz="1100" dirty="0" err="1" smtClean="0"/>
              <a:t>Avialex</a:t>
            </a:r>
            <a:endParaRPr lang="en-US" sz="1100" dirty="0" smtClean="0"/>
          </a:p>
          <a:p>
            <a:r>
              <a:rPr lang="en-US" sz="1100" dirty="0" smtClean="0"/>
              <a:t>David Graves, Founder and CEO, </a:t>
            </a:r>
            <a:r>
              <a:rPr lang="en-US" sz="1100" dirty="0" err="1" smtClean="0"/>
              <a:t>SkyVector</a:t>
            </a:r>
            <a:endParaRPr lang="en-US" sz="1100" dirty="0" smtClean="0"/>
          </a:p>
          <a:p>
            <a:r>
              <a:rPr lang="en-US" sz="1100" dirty="0" smtClean="0"/>
              <a:t>Rich Hansen, President, Academy of Model Aeronautics</a:t>
            </a:r>
          </a:p>
          <a:p>
            <a:r>
              <a:rPr lang="en-US" sz="1100" dirty="0" smtClean="0"/>
              <a:t>Brad Hayden, President &amp; CEO, Robotic Skies</a:t>
            </a:r>
          </a:p>
          <a:p>
            <a:r>
              <a:rPr lang="en-US" sz="1100" dirty="0" smtClean="0"/>
              <a:t>Becky L. Hooey, PhD, Human Systems Integration Div., NASA Ames Research Center</a:t>
            </a:r>
          </a:p>
          <a:p>
            <a:r>
              <a:rPr lang="en-US" sz="1100" dirty="0" smtClean="0"/>
              <a:t>David Ison, PhD, Editor-in-Chief, IJAAA; Asst. Prof. of Aeronautics, ERAU; Pres., UAA</a:t>
            </a:r>
          </a:p>
          <a:p>
            <a:r>
              <a:rPr lang="en-US" sz="1100" dirty="0" smtClean="0"/>
              <a:t>Kenneth Kelly, FAA, Airworthiness FPM/POC </a:t>
            </a:r>
            <a:r>
              <a:rPr lang="en-US" sz="1100" dirty="0" err="1" smtClean="0"/>
              <a:t>sUAS</a:t>
            </a:r>
            <a:r>
              <a:rPr lang="en-US" sz="1100" dirty="0" smtClean="0"/>
              <a:t> Ed. Outreach, SPPO, AFS-920</a:t>
            </a:r>
          </a:p>
          <a:p>
            <a:r>
              <a:rPr lang="en-US" sz="1100" dirty="0" err="1" smtClean="0"/>
              <a:t>Parimal</a:t>
            </a:r>
            <a:r>
              <a:rPr lang="en-US" sz="1100" dirty="0" smtClean="0"/>
              <a:t> </a:t>
            </a:r>
            <a:r>
              <a:rPr lang="en-US" sz="1100" dirty="0" err="1" smtClean="0"/>
              <a:t>Kopardekar</a:t>
            </a:r>
            <a:r>
              <a:rPr lang="en-US" sz="1100" dirty="0" smtClean="0"/>
              <a:t> (“PK”), Sr. Tech. Air Transport, </a:t>
            </a:r>
            <a:r>
              <a:rPr lang="en-US" sz="1100" dirty="0" err="1" smtClean="0"/>
              <a:t>Auton</a:t>
            </a:r>
            <a:r>
              <a:rPr lang="en-US" sz="1100" dirty="0" smtClean="0"/>
              <a:t>. Expert, Co-EIC, JAO, NASA</a:t>
            </a:r>
          </a:p>
          <a:p>
            <a:r>
              <a:rPr lang="en-US" sz="1100" dirty="0" smtClean="0"/>
              <a:t>Christopher T. </a:t>
            </a:r>
            <a:r>
              <a:rPr lang="en-US" sz="1100" dirty="0" err="1" smtClean="0"/>
              <a:t>Kucera</a:t>
            </a:r>
            <a:r>
              <a:rPr lang="en-US" sz="1100" dirty="0" smtClean="0"/>
              <a:t>, Director, Air Operations, Analytical Graphics, Inc.</a:t>
            </a:r>
          </a:p>
          <a:p>
            <a:r>
              <a:rPr lang="en-US" sz="1100" dirty="0" smtClean="0"/>
              <a:t>Tracy Lamb, VP, Reg. &amp; Safety Affairs-Chief Pilot, AUVSI</a:t>
            </a:r>
          </a:p>
          <a:p>
            <a:r>
              <a:rPr lang="en-US" sz="1100" dirty="0" smtClean="0"/>
              <a:t>Leonard </a:t>
            </a:r>
            <a:r>
              <a:rPr lang="en-US" sz="1100" dirty="0" err="1" smtClean="0"/>
              <a:t>Ligon</a:t>
            </a:r>
            <a:r>
              <a:rPr lang="en-US" sz="1100" dirty="0" smtClean="0"/>
              <a:t>, Corp. Lead; Global UTM, </a:t>
            </a:r>
            <a:r>
              <a:rPr lang="en-US" sz="1100" dirty="0" err="1" smtClean="0"/>
              <a:t>WhiteFox</a:t>
            </a:r>
            <a:r>
              <a:rPr lang="en-US" sz="1100" dirty="0" smtClean="0"/>
              <a:t> Defense Group</a:t>
            </a:r>
          </a:p>
          <a:p>
            <a:r>
              <a:rPr lang="en-US" sz="1100" dirty="0" smtClean="0"/>
              <a:t>John </a:t>
            </a:r>
            <a:r>
              <a:rPr lang="en-US" sz="1100" dirty="0" err="1" smtClean="0"/>
              <a:t>Marselus</a:t>
            </a:r>
            <a:r>
              <a:rPr lang="en-US" sz="1100" dirty="0" smtClean="0"/>
              <a:t>, </a:t>
            </a:r>
            <a:r>
              <a:rPr lang="en-US" sz="1100" dirty="0" err="1" smtClean="0"/>
              <a:t>DDiv</a:t>
            </a:r>
            <a:r>
              <a:rPr lang="en-US" sz="1100" dirty="0" smtClean="0"/>
              <a:t>, Director of Aviation, San Diego Christian College</a:t>
            </a:r>
          </a:p>
          <a:p>
            <a:r>
              <a:rPr lang="en-US" sz="1100" dirty="0" smtClean="0"/>
              <a:t>Douglas M. Marshall, Esq., Principal, </a:t>
            </a:r>
            <a:r>
              <a:rPr lang="en-US" sz="1100" dirty="0" err="1" smtClean="0"/>
              <a:t>TrueNorth</a:t>
            </a:r>
            <a:r>
              <a:rPr lang="en-US" sz="1100" dirty="0" smtClean="0"/>
              <a:t> Consult. LLC; Adj. Prof., De Paul </a:t>
            </a:r>
            <a:r>
              <a:rPr lang="en-US" sz="1100" dirty="0" err="1" smtClean="0"/>
              <a:t>C.o.L</a:t>
            </a:r>
            <a:r>
              <a:rPr lang="en-US" sz="11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53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100" dirty="0" smtClean="0"/>
              <a:t>Frank </a:t>
            </a:r>
            <a:r>
              <a:rPr lang="en-US" sz="1100" dirty="0" err="1"/>
              <a:t>Matus</a:t>
            </a:r>
            <a:r>
              <a:rPr lang="en-US" sz="1100" dirty="0"/>
              <a:t>, Dir., Strategy &amp; Business Development, Thales</a:t>
            </a:r>
          </a:p>
          <a:p>
            <a:r>
              <a:rPr lang="en-US" sz="1100" dirty="0"/>
              <a:t>Nick Mayhew, Senior Program Manager, L3 Link Training &amp; </a:t>
            </a:r>
            <a:r>
              <a:rPr lang="en-US" sz="1100" dirty="0" smtClean="0"/>
              <a:t>Simulation</a:t>
            </a:r>
          </a:p>
          <a:p>
            <a:r>
              <a:rPr lang="en-US" sz="1100" dirty="0"/>
              <a:t>Mary </a:t>
            </a:r>
            <a:r>
              <a:rPr lang="en-US" sz="1100" dirty="0" err="1"/>
              <a:t>Mikolajewski</a:t>
            </a:r>
            <a:r>
              <a:rPr lang="en-US" sz="1100" dirty="0"/>
              <a:t>, Manager, Technical Committee Operations, ASTM Int’l</a:t>
            </a:r>
          </a:p>
          <a:p>
            <a:r>
              <a:rPr lang="en-US" sz="1100" dirty="0"/>
              <a:t>Brandon </a:t>
            </a:r>
            <a:r>
              <a:rPr lang="en-US" sz="1100" dirty="0" err="1"/>
              <a:t>Montellato</a:t>
            </a:r>
            <a:r>
              <a:rPr lang="en-US" sz="1100" dirty="0"/>
              <a:t>, University Relations Manager, DJI</a:t>
            </a:r>
          </a:p>
          <a:p>
            <a:r>
              <a:rPr lang="en-US" sz="1100" dirty="0"/>
              <a:t>David </a:t>
            </a:r>
            <a:r>
              <a:rPr lang="en-US" sz="1100" dirty="0" err="1"/>
              <a:t>Morss</a:t>
            </a:r>
            <a:r>
              <a:rPr lang="en-US" sz="1100" dirty="0"/>
              <a:t>, ATP, Test Pilot, Reno Air Races Pilot</a:t>
            </a:r>
          </a:p>
          <a:p>
            <a:r>
              <a:rPr lang="en-US" sz="1100" dirty="0"/>
              <a:t>Jorge B. Moya, ASRS, NASA Ames; Booz Allen Hamilton, Inc.</a:t>
            </a:r>
          </a:p>
          <a:p>
            <a:r>
              <a:rPr lang="en-US" sz="1100" dirty="0"/>
              <a:t>R. Lance Nuckolls, FAA, Aviation Safety Inspector</a:t>
            </a:r>
          </a:p>
          <a:p>
            <a:r>
              <a:rPr lang="en-US" sz="1100" dirty="0"/>
              <a:t>Frank </a:t>
            </a:r>
            <a:r>
              <a:rPr lang="en-US" sz="1100" dirty="0" err="1"/>
              <a:t>Paskiewicz</a:t>
            </a:r>
            <a:r>
              <a:rPr lang="en-US" sz="1100" dirty="0"/>
              <a:t>, VP - Production and Airworthiness, </a:t>
            </a:r>
            <a:r>
              <a:rPr lang="en-US" sz="1100" dirty="0" err="1"/>
              <a:t>Padina</a:t>
            </a:r>
            <a:r>
              <a:rPr lang="en-US" sz="1100" dirty="0"/>
              <a:t> Group, Inc.</a:t>
            </a:r>
          </a:p>
          <a:p>
            <a:r>
              <a:rPr lang="en-US" sz="1100" dirty="0" err="1"/>
              <a:t>Kuldeep</a:t>
            </a:r>
            <a:r>
              <a:rPr lang="en-US" sz="1100" dirty="0"/>
              <a:t> S. </a:t>
            </a:r>
            <a:r>
              <a:rPr lang="en-US" sz="1100" dirty="0" err="1"/>
              <a:t>Rawat</a:t>
            </a:r>
            <a:r>
              <a:rPr lang="en-US" sz="1100" dirty="0"/>
              <a:t>, PhD, Dep’t Chair, Dir. of Aviation, Elizabeth City State University.</a:t>
            </a:r>
          </a:p>
          <a:p>
            <a:r>
              <a:rPr lang="en-US" sz="1100" dirty="0"/>
              <a:t>Timothy Reuter, Civil Drones Project Head, World Econ. Forum</a:t>
            </a:r>
          </a:p>
          <a:p>
            <a:r>
              <a:rPr lang="en-US" sz="1100" dirty="0"/>
              <a:t>John Robbins, PhD, Assistant Professor, ERAU</a:t>
            </a:r>
          </a:p>
          <a:p>
            <a:r>
              <a:rPr lang="en-US" sz="1100" dirty="0"/>
              <a:t>Fred </a:t>
            </a:r>
            <a:r>
              <a:rPr lang="en-US" sz="1100" dirty="0" err="1"/>
              <a:t>Roggero</a:t>
            </a:r>
            <a:r>
              <a:rPr lang="en-US" sz="1100" dirty="0"/>
              <a:t>, President and CEO, Resilient Solutions, Ltd.</a:t>
            </a:r>
          </a:p>
          <a:p>
            <a:r>
              <a:rPr lang="en-US" sz="1100" dirty="0"/>
              <a:t>Wes Ryan, Mgr., Advanced Technology Branch, FAA</a:t>
            </a:r>
          </a:p>
          <a:p>
            <a:r>
              <a:rPr lang="en-US" sz="1100" dirty="0" err="1"/>
              <a:t>Confesor</a:t>
            </a:r>
            <a:r>
              <a:rPr lang="en-US" sz="1100" dirty="0"/>
              <a:t> Santiago, III, Aerospace Engineer, Ames Research Center</a:t>
            </a:r>
          </a:p>
          <a:p>
            <a:r>
              <a:rPr lang="en-US" sz="1100" dirty="0"/>
              <a:t>Karl </a:t>
            </a:r>
            <a:r>
              <a:rPr lang="en-US" sz="1100" dirty="0" err="1"/>
              <a:t>Schweikert</a:t>
            </a:r>
            <a:r>
              <a:rPr lang="en-US" sz="1100" dirty="0"/>
              <a:t>, Esq., AV8 Law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577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100" dirty="0"/>
              <a:t>Jackie </a:t>
            </a:r>
            <a:r>
              <a:rPr lang="en-US" sz="1100" dirty="0" err="1"/>
              <a:t>Spanitz</a:t>
            </a:r>
            <a:r>
              <a:rPr lang="en-US" sz="1100" dirty="0"/>
              <a:t>, General Manager, Aviation Supplies &amp; Academics (ASA Inc.)</a:t>
            </a:r>
          </a:p>
          <a:p>
            <a:r>
              <a:rPr lang="en-US" sz="1100" dirty="0"/>
              <a:t>Tyler Spence, PhD, Assistant Professor, Dep’t </a:t>
            </a:r>
            <a:r>
              <a:rPr lang="en-US" sz="1100" dirty="0" err="1"/>
              <a:t>Avi</a:t>
            </a:r>
            <a:r>
              <a:rPr lang="en-US" sz="1100" dirty="0"/>
              <a:t>. &amp; Tech., San Jose State University</a:t>
            </a:r>
          </a:p>
          <a:p>
            <a:r>
              <a:rPr lang="en-US" sz="1100" dirty="0"/>
              <a:t>Werner von Stein, Founder, SF Drone School</a:t>
            </a:r>
          </a:p>
          <a:p>
            <a:r>
              <a:rPr lang="en-US" sz="1100" dirty="0"/>
              <a:t>Walter </a:t>
            </a:r>
            <a:r>
              <a:rPr lang="en-US" sz="1100" dirty="0" err="1"/>
              <a:t>Stockwell</a:t>
            </a:r>
            <a:r>
              <a:rPr lang="en-US" sz="1100" dirty="0"/>
              <a:t>, Director of Technical Standards, DJI</a:t>
            </a:r>
          </a:p>
          <a:p>
            <a:r>
              <a:rPr lang="en-US" sz="1100" dirty="0"/>
              <a:t>Scott </a:t>
            </a:r>
            <a:r>
              <a:rPr lang="en-US" sz="1100" dirty="0" err="1"/>
              <a:t>Strimple</a:t>
            </a:r>
            <a:r>
              <a:rPr lang="en-US" sz="1100" dirty="0"/>
              <a:t>, Chief Flight Instructor, Drone Flight School</a:t>
            </a:r>
          </a:p>
          <a:p>
            <a:r>
              <a:rPr lang="en-US" sz="1100" dirty="0"/>
              <a:t>Joseph J. </a:t>
            </a:r>
            <a:r>
              <a:rPr lang="en-US" sz="1100" dirty="0" err="1"/>
              <a:t>Vacek</a:t>
            </a:r>
            <a:r>
              <a:rPr lang="en-US" sz="1100" dirty="0"/>
              <a:t>, JD, Assistant Professor of Aviation. University of North Dakota</a:t>
            </a:r>
          </a:p>
          <a:p>
            <a:r>
              <a:rPr lang="en-US" sz="1100" dirty="0"/>
              <a:t>John Scull Walker, Senior Partner, </a:t>
            </a:r>
            <a:r>
              <a:rPr lang="en-US" sz="1100" dirty="0" err="1"/>
              <a:t>Padina</a:t>
            </a:r>
            <a:r>
              <a:rPr lang="en-US" sz="1100" dirty="0"/>
              <a:t> Group; Chair, ISO TC 20/SC 16</a:t>
            </a:r>
          </a:p>
          <a:p>
            <a:r>
              <a:rPr lang="en-US" sz="1100" dirty="0"/>
              <a:t>Reiner von Weber, Founder, SF Drone School; STEAM Capt., X Class Drone Racing L</a:t>
            </a:r>
          </a:p>
          <a:p>
            <a:r>
              <a:rPr lang="en-US" sz="1100" dirty="0"/>
              <a:t>Gretchen West, Sr. </a:t>
            </a:r>
            <a:r>
              <a:rPr lang="en-US" sz="1100" dirty="0" err="1"/>
              <a:t>Advr</a:t>
            </a:r>
            <a:r>
              <a:rPr lang="en-US" sz="1100" dirty="0"/>
              <a:t>., Hogan </a:t>
            </a:r>
            <a:r>
              <a:rPr lang="en-US" sz="1100" dirty="0" err="1"/>
              <a:t>Lovells</a:t>
            </a:r>
            <a:r>
              <a:rPr lang="en-US" sz="1100" dirty="0"/>
              <a:t> US LLP; Co-Exec. Dir., Comm. Drone Alliance</a:t>
            </a:r>
          </a:p>
          <a:p>
            <a:r>
              <a:rPr lang="en-US" sz="1100" dirty="0"/>
              <a:t>Ted </a:t>
            </a:r>
            <a:r>
              <a:rPr lang="en-US" sz="1100" dirty="0" err="1"/>
              <a:t>Wierzbanowski</a:t>
            </a:r>
            <a:r>
              <a:rPr lang="en-US" sz="1100" dirty="0"/>
              <a:t>, Immediate Past Chair, ASTM Int’l, Committee F38</a:t>
            </a:r>
          </a:p>
          <a:p>
            <a:r>
              <a:rPr lang="en-US" sz="1100" dirty="0"/>
              <a:t>Michael Wiggins, </a:t>
            </a:r>
            <a:r>
              <a:rPr lang="en-US" sz="1100" dirty="0" err="1"/>
              <a:t>EdD</a:t>
            </a:r>
            <a:r>
              <a:rPr lang="en-US" sz="1100" dirty="0"/>
              <a:t>, MBA, Professor and Depart. Chair, Aeronautical Science, ERAU</a:t>
            </a:r>
          </a:p>
          <a:p>
            <a:r>
              <a:rPr lang="en-US" sz="1100" dirty="0"/>
              <a:t>Heidi Williams, Dir., Air Traffic Services &amp; Infrastructure, NBAA</a:t>
            </a:r>
          </a:p>
          <a:p>
            <a:r>
              <a:rPr lang="en-US" sz="1100" dirty="0"/>
              <a:t>Randy Willis, Manager, FAA ATO, Emerging Technologies Team</a:t>
            </a:r>
          </a:p>
          <a:p>
            <a:r>
              <a:rPr lang="en-US" sz="1100" dirty="0"/>
              <a:t>Harrison Wolf, Project Lead, World Economic Forum</a:t>
            </a:r>
          </a:p>
          <a:p>
            <a:r>
              <a:rPr lang="en-US" sz="1100" dirty="0"/>
              <a:t>Gilead </a:t>
            </a:r>
            <a:r>
              <a:rPr lang="en-US" sz="1100" dirty="0" err="1"/>
              <a:t>Wurman</a:t>
            </a:r>
            <a:r>
              <a:rPr lang="en-US" sz="1100" dirty="0"/>
              <a:t>, PhD, CFI, Senior Seismologist and UAS Program Mgr., ENGEO</a:t>
            </a:r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916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456" y="365761"/>
            <a:ext cx="7938870" cy="638773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642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40" y="339636"/>
            <a:ext cx="10252761" cy="627017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066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63" y="404948"/>
            <a:ext cx="9644366" cy="62179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9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of conduct for interactive conference sessions: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Guiding principles:</a:t>
            </a:r>
          </a:p>
          <a:p>
            <a:pPr lvl="1"/>
            <a:r>
              <a:rPr lang="en-US" dirty="0" smtClean="0"/>
              <a:t>Presenter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Participants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90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11" y="391886"/>
            <a:ext cx="10360406" cy="628323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67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596" y="0"/>
            <a:ext cx="9013370" cy="68201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43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codes of conduct matter?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can the UAS Pilots </a:t>
            </a:r>
            <a:r>
              <a:rPr lang="en-US" dirty="0"/>
              <a:t>C</a:t>
            </a:r>
            <a:r>
              <a:rPr lang="en-US" dirty="0" smtClean="0"/>
              <a:t>ode help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03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of conduct for interactive conference sessions: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Guiding principles:</a:t>
            </a:r>
          </a:p>
          <a:p>
            <a:pPr lvl="1"/>
            <a:r>
              <a:rPr lang="en-US" dirty="0" smtClean="0"/>
              <a:t>Presenter:</a:t>
            </a:r>
          </a:p>
          <a:p>
            <a:pPr lvl="2"/>
            <a:r>
              <a:rPr lang="en-US" dirty="0" smtClean="0"/>
              <a:t>Come </a:t>
            </a:r>
            <a:r>
              <a:rPr lang="en-US" dirty="0"/>
              <a:t>prepared</a:t>
            </a:r>
          </a:p>
          <a:p>
            <a:pPr lvl="2"/>
            <a:r>
              <a:rPr lang="en-US" dirty="0"/>
              <a:t>Be cognizant of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Participants</a:t>
            </a:r>
            <a:endParaRPr lang="en-US" dirty="0"/>
          </a:p>
          <a:p>
            <a:pPr lvl="2"/>
            <a:r>
              <a:rPr lang="en-US" dirty="0"/>
              <a:t>Engage with the material</a:t>
            </a:r>
          </a:p>
          <a:p>
            <a:pPr lvl="2"/>
            <a:r>
              <a:rPr lang="en-US" dirty="0"/>
              <a:t>Behave in a professional manner</a:t>
            </a:r>
          </a:p>
          <a:p>
            <a:pPr lvl="2"/>
            <a:r>
              <a:rPr lang="en-US" dirty="0" smtClean="0"/>
              <a:t>Be </a:t>
            </a:r>
            <a:r>
              <a:rPr lang="en-US" dirty="0"/>
              <a:t>respectful of others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9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of conduct for interactive conference sessions: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respectful of others:</a:t>
            </a:r>
          </a:p>
          <a:p>
            <a:r>
              <a:rPr lang="en-US" dirty="0" smtClean="0"/>
              <a:t>Behaviors: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17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of conduct for interactive conference sessions: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</a:t>
            </a:r>
            <a:r>
              <a:rPr lang="en-US" dirty="0"/>
              <a:t>respectful of </a:t>
            </a:r>
            <a:r>
              <a:rPr lang="en-US" dirty="0" smtClean="0"/>
              <a:t>others:</a:t>
            </a:r>
          </a:p>
          <a:p>
            <a:r>
              <a:rPr lang="en-US" dirty="0" smtClean="0"/>
              <a:t>Behaviors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listen </a:t>
            </a:r>
            <a:r>
              <a:rPr lang="en-US" dirty="0"/>
              <a:t>when others are talking</a:t>
            </a:r>
          </a:p>
          <a:p>
            <a:pPr lvl="1"/>
            <a:r>
              <a:rPr lang="en-US" dirty="0"/>
              <a:t>do not interrupt</a:t>
            </a:r>
          </a:p>
          <a:p>
            <a:pPr lvl="1"/>
            <a:r>
              <a:rPr lang="en-US" dirty="0"/>
              <a:t>hear people out before drawing your conclusion</a:t>
            </a:r>
          </a:p>
          <a:p>
            <a:pPr lvl="1"/>
            <a:r>
              <a:rPr lang="en-US" dirty="0"/>
              <a:t>do not dominate the conversation</a:t>
            </a:r>
          </a:p>
          <a:p>
            <a:pPr lvl="1"/>
            <a:r>
              <a:rPr lang="en-US" dirty="0"/>
              <a:t>don’t get on your </a:t>
            </a:r>
            <a:r>
              <a:rPr lang="en-US" dirty="0" smtClean="0"/>
              <a:t>phone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irtual meetings</a:t>
            </a:r>
          </a:p>
          <a:p>
            <a:pPr lvl="2"/>
            <a:r>
              <a:rPr lang="en-US" dirty="0" smtClean="0"/>
              <a:t>Don’t do other things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42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of conduct for interactive conference sessions: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61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of conduct for interactive conference sessions: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</a:p>
          <a:p>
            <a:r>
              <a:rPr lang="en-US" dirty="0" smtClean="0"/>
              <a:t>Vet with subject matter experts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BAE7-DA30-4C3E-BB81-EEB8FA3457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522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21434</TotalTime>
  <Words>1960</Words>
  <Application>Microsoft Office PowerPoint</Application>
  <PresentationFormat>Widescreen</PresentationFormat>
  <Paragraphs>279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Trebuchet MS</vt:lpstr>
      <vt:lpstr>Berlin</vt:lpstr>
      <vt:lpstr>Understanding and Applying the UAS Pilots Code</vt:lpstr>
      <vt:lpstr>Today’s questions</vt:lpstr>
      <vt:lpstr>Understanding a code of conduct</vt:lpstr>
      <vt:lpstr>Code of conduct for interactive conference sessions:</vt:lpstr>
      <vt:lpstr>Code of conduct for interactive conference sessions:</vt:lpstr>
      <vt:lpstr>Code of conduct for interactive conference sessions:</vt:lpstr>
      <vt:lpstr>Code of conduct for interactive conference sessions:</vt:lpstr>
      <vt:lpstr>Code of conduct for interactive conference sessions:</vt:lpstr>
      <vt:lpstr>Code of conduct for interactive conference sessions:</vt:lpstr>
      <vt:lpstr>Code of conduct for interactive conference sessions:</vt:lpstr>
      <vt:lpstr>Code of conduct for interactive conference sessions:</vt:lpstr>
      <vt:lpstr>What success looks like…</vt:lpstr>
      <vt:lpstr>Purpose and process for the UAS Pilots Code </vt:lpstr>
      <vt:lpstr>Aviators Code Initiative</vt:lpstr>
      <vt:lpstr>Permanent editorial board</vt:lpstr>
      <vt:lpstr>UAS Pilots Code Drafting Team</vt:lpstr>
      <vt:lpstr>Sections</vt:lpstr>
      <vt:lpstr>Sections</vt:lpstr>
      <vt:lpstr>General responsibilities of UAS pilots</vt:lpstr>
      <vt:lpstr>General responsibilities of UAS pilots</vt:lpstr>
      <vt:lpstr>Make safety a top priority</vt:lpstr>
      <vt:lpstr>Make safety a top priority</vt:lpstr>
      <vt:lpstr>Understanding a code of conduct</vt:lpstr>
      <vt:lpstr>Make safety a top priority</vt:lpstr>
      <vt:lpstr>Endnotes</vt:lpstr>
      <vt:lpstr>Website: secureav.com</vt:lpstr>
      <vt:lpstr>Website: secureav.com</vt:lpstr>
      <vt:lpstr>PowerPoint Presentation</vt:lpstr>
      <vt:lpstr>Website: secureav.com</vt:lpstr>
      <vt:lpstr>Supporting materials</vt:lpstr>
      <vt:lpstr>Supporting materials</vt:lpstr>
      <vt:lpstr>AMCC Introduction</vt:lpstr>
      <vt:lpstr>Reviewers</vt:lpstr>
      <vt:lpstr>Reviewers</vt:lpstr>
      <vt:lpstr>Reviewers</vt:lpstr>
      <vt:lpstr>Reviewers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questions</vt:lpstr>
    </vt:vector>
  </TitlesOfParts>
  <Company>ERAU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Kiernan</dc:creator>
  <cp:lastModifiedBy>Kiernan</cp:lastModifiedBy>
  <cp:revision>40</cp:revision>
  <dcterms:created xsi:type="dcterms:W3CDTF">2018-04-10T16:04:56Z</dcterms:created>
  <dcterms:modified xsi:type="dcterms:W3CDTF">2018-05-01T14:03:45Z</dcterms:modified>
</cp:coreProperties>
</file>